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65" r:id="rId5"/>
    <p:sldId id="292" r:id="rId6"/>
    <p:sldId id="276" r:id="rId7"/>
    <p:sldId id="278" r:id="rId8"/>
    <p:sldId id="279" r:id="rId9"/>
    <p:sldId id="283" r:id="rId10"/>
    <p:sldId id="286" r:id="rId11"/>
    <p:sldId id="287" r:id="rId12"/>
    <p:sldId id="293" r:id="rId13"/>
    <p:sldId id="288" r:id="rId14"/>
    <p:sldId id="291" r:id="rId15"/>
    <p:sldId id="296" r:id="rId16"/>
    <p:sldId id="297" r:id="rId17"/>
    <p:sldId id="298" r:id="rId18"/>
    <p:sldId id="29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0066"/>
    <a:srgbClr val="006600"/>
    <a:srgbClr val="660066"/>
    <a:srgbClr val="FF99FF"/>
    <a:srgbClr val="00CC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1AB148-92EC-41D8-8BA3-B30421E23742}" type="datetimeFigureOut">
              <a:rPr lang="en-GB" smtClean="0"/>
              <a:pPr/>
              <a:t>19/05/2022</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5AB7B2-EFAE-462D-B287-244BC95F789B}" type="slidenum">
              <a:rPr lang="en-GB" smtClean="0"/>
              <a:pPr/>
              <a:t>‹#›</a:t>
            </a:fld>
            <a:endParaRPr lang="en-GB" dirty="0"/>
          </a:p>
        </p:txBody>
      </p:sp>
    </p:spTree>
    <p:extLst>
      <p:ext uri="{BB962C8B-B14F-4D97-AF65-F5344CB8AC3E}">
        <p14:creationId xmlns:p14="http://schemas.microsoft.com/office/powerpoint/2010/main" val="1203307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39B73BE-1BF2-49B7-B730-302110C9207F}" type="datetimeFigureOut">
              <a:rPr lang="en-GB" smtClean="0"/>
              <a:pPr/>
              <a:t>19/05/2022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43EBCAA-E5CC-409D-8C7B-2FDA4B7C22DB}" type="slidenum">
              <a:rPr lang="en-GB" smtClean="0"/>
              <a:pPr/>
              <a:t>‹#›</a:t>
            </a:fld>
            <a:endParaRPr lang="en-GB" dirty="0"/>
          </a:p>
        </p:txBody>
      </p:sp>
    </p:spTree>
    <p:extLst>
      <p:ext uri="{BB962C8B-B14F-4D97-AF65-F5344CB8AC3E}">
        <p14:creationId xmlns:p14="http://schemas.microsoft.com/office/powerpoint/2010/main" val="3335554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9B73BE-1BF2-49B7-B730-302110C9207F}" type="datetimeFigureOut">
              <a:rPr lang="en-GB" smtClean="0"/>
              <a:pPr/>
              <a:t>19/05/2022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43EBCAA-E5CC-409D-8C7B-2FDA4B7C22DB}" type="slidenum">
              <a:rPr lang="en-GB" smtClean="0"/>
              <a:pPr/>
              <a:t>‹#›</a:t>
            </a:fld>
            <a:endParaRPr lang="en-GB" dirty="0"/>
          </a:p>
        </p:txBody>
      </p:sp>
    </p:spTree>
    <p:extLst>
      <p:ext uri="{BB962C8B-B14F-4D97-AF65-F5344CB8AC3E}">
        <p14:creationId xmlns:p14="http://schemas.microsoft.com/office/powerpoint/2010/main" val="50100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9B73BE-1BF2-49B7-B730-302110C9207F}" type="datetimeFigureOut">
              <a:rPr lang="en-GB" smtClean="0"/>
              <a:pPr/>
              <a:t>19/05/2022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43EBCAA-E5CC-409D-8C7B-2FDA4B7C22DB}" type="slidenum">
              <a:rPr lang="en-GB" smtClean="0"/>
              <a:pPr/>
              <a:t>‹#›</a:t>
            </a:fld>
            <a:endParaRPr lang="en-GB" dirty="0"/>
          </a:p>
        </p:txBody>
      </p:sp>
    </p:spTree>
    <p:extLst>
      <p:ext uri="{BB962C8B-B14F-4D97-AF65-F5344CB8AC3E}">
        <p14:creationId xmlns:p14="http://schemas.microsoft.com/office/powerpoint/2010/main" val="3946592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9B73BE-1BF2-49B7-B730-302110C9207F}" type="datetimeFigureOut">
              <a:rPr lang="en-GB" smtClean="0"/>
              <a:pPr/>
              <a:t>19/05/2022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43EBCAA-E5CC-409D-8C7B-2FDA4B7C22DB}" type="slidenum">
              <a:rPr lang="en-GB" smtClean="0"/>
              <a:pPr/>
              <a:t>‹#›</a:t>
            </a:fld>
            <a:endParaRPr lang="en-GB" dirty="0"/>
          </a:p>
        </p:txBody>
      </p:sp>
    </p:spTree>
    <p:extLst>
      <p:ext uri="{BB962C8B-B14F-4D97-AF65-F5344CB8AC3E}">
        <p14:creationId xmlns:p14="http://schemas.microsoft.com/office/powerpoint/2010/main" val="694684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9B73BE-1BF2-49B7-B730-302110C9207F}" type="datetimeFigureOut">
              <a:rPr lang="en-GB" smtClean="0"/>
              <a:pPr/>
              <a:t>19/05/2022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43EBCAA-E5CC-409D-8C7B-2FDA4B7C22DB}" type="slidenum">
              <a:rPr lang="en-GB" smtClean="0"/>
              <a:pPr/>
              <a:t>‹#›</a:t>
            </a:fld>
            <a:endParaRPr lang="en-GB" dirty="0"/>
          </a:p>
        </p:txBody>
      </p:sp>
    </p:spTree>
    <p:extLst>
      <p:ext uri="{BB962C8B-B14F-4D97-AF65-F5344CB8AC3E}">
        <p14:creationId xmlns:p14="http://schemas.microsoft.com/office/powerpoint/2010/main" val="433581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39B73BE-1BF2-49B7-B730-302110C9207F}" type="datetimeFigureOut">
              <a:rPr lang="en-GB" smtClean="0"/>
              <a:pPr/>
              <a:t>19/05/2022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43EBCAA-E5CC-409D-8C7B-2FDA4B7C22DB}" type="slidenum">
              <a:rPr lang="en-GB" smtClean="0"/>
              <a:pPr/>
              <a:t>‹#›</a:t>
            </a:fld>
            <a:endParaRPr lang="en-GB" dirty="0"/>
          </a:p>
        </p:txBody>
      </p:sp>
    </p:spTree>
    <p:extLst>
      <p:ext uri="{BB962C8B-B14F-4D97-AF65-F5344CB8AC3E}">
        <p14:creationId xmlns:p14="http://schemas.microsoft.com/office/powerpoint/2010/main" val="607207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39B73BE-1BF2-49B7-B730-302110C9207F}" type="datetimeFigureOut">
              <a:rPr lang="en-GB" smtClean="0"/>
              <a:pPr/>
              <a:t>19/05/2022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43EBCAA-E5CC-409D-8C7B-2FDA4B7C22DB}" type="slidenum">
              <a:rPr lang="en-GB" smtClean="0"/>
              <a:pPr/>
              <a:t>‹#›</a:t>
            </a:fld>
            <a:endParaRPr lang="en-GB" dirty="0"/>
          </a:p>
        </p:txBody>
      </p:sp>
    </p:spTree>
    <p:extLst>
      <p:ext uri="{BB962C8B-B14F-4D97-AF65-F5344CB8AC3E}">
        <p14:creationId xmlns:p14="http://schemas.microsoft.com/office/powerpoint/2010/main" val="418592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39B73BE-1BF2-49B7-B730-302110C9207F}" type="datetimeFigureOut">
              <a:rPr lang="en-GB" smtClean="0"/>
              <a:pPr/>
              <a:t>19/05/2022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43EBCAA-E5CC-409D-8C7B-2FDA4B7C22DB}" type="slidenum">
              <a:rPr lang="en-GB" smtClean="0"/>
              <a:pPr/>
              <a:t>‹#›</a:t>
            </a:fld>
            <a:endParaRPr lang="en-GB" dirty="0"/>
          </a:p>
        </p:txBody>
      </p:sp>
    </p:spTree>
    <p:extLst>
      <p:ext uri="{BB962C8B-B14F-4D97-AF65-F5344CB8AC3E}">
        <p14:creationId xmlns:p14="http://schemas.microsoft.com/office/powerpoint/2010/main" val="257966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9B73BE-1BF2-49B7-B730-302110C9207F}" type="datetimeFigureOut">
              <a:rPr lang="en-GB" smtClean="0"/>
              <a:pPr/>
              <a:t>19/05/2022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43EBCAA-E5CC-409D-8C7B-2FDA4B7C22DB}" type="slidenum">
              <a:rPr lang="en-GB" smtClean="0"/>
              <a:pPr/>
              <a:t>‹#›</a:t>
            </a:fld>
            <a:endParaRPr lang="en-GB" dirty="0"/>
          </a:p>
        </p:txBody>
      </p:sp>
    </p:spTree>
    <p:extLst>
      <p:ext uri="{BB962C8B-B14F-4D97-AF65-F5344CB8AC3E}">
        <p14:creationId xmlns:p14="http://schemas.microsoft.com/office/powerpoint/2010/main" val="1442641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9B73BE-1BF2-49B7-B730-302110C9207F}" type="datetimeFigureOut">
              <a:rPr lang="en-GB" smtClean="0"/>
              <a:pPr/>
              <a:t>19/05/2022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43EBCAA-E5CC-409D-8C7B-2FDA4B7C22DB}" type="slidenum">
              <a:rPr lang="en-GB" smtClean="0"/>
              <a:pPr/>
              <a:t>‹#›</a:t>
            </a:fld>
            <a:endParaRPr lang="en-GB" dirty="0"/>
          </a:p>
        </p:txBody>
      </p:sp>
    </p:spTree>
    <p:extLst>
      <p:ext uri="{BB962C8B-B14F-4D97-AF65-F5344CB8AC3E}">
        <p14:creationId xmlns:p14="http://schemas.microsoft.com/office/powerpoint/2010/main" val="799140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9B73BE-1BF2-49B7-B730-302110C9207F}" type="datetimeFigureOut">
              <a:rPr lang="en-GB" smtClean="0"/>
              <a:pPr/>
              <a:t>19/05/2022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43EBCAA-E5CC-409D-8C7B-2FDA4B7C22DB}" type="slidenum">
              <a:rPr lang="en-GB" smtClean="0"/>
              <a:pPr/>
              <a:t>‹#›</a:t>
            </a:fld>
            <a:endParaRPr lang="en-GB" dirty="0"/>
          </a:p>
        </p:txBody>
      </p:sp>
    </p:spTree>
    <p:extLst>
      <p:ext uri="{BB962C8B-B14F-4D97-AF65-F5344CB8AC3E}">
        <p14:creationId xmlns:p14="http://schemas.microsoft.com/office/powerpoint/2010/main" val="750203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B73BE-1BF2-49B7-B730-302110C9207F}" type="datetimeFigureOut">
              <a:rPr lang="en-GB" smtClean="0"/>
              <a:pPr/>
              <a:t>19/05/2022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3EBCAA-E5CC-409D-8C7B-2FDA4B7C22DB}" type="slidenum">
              <a:rPr lang="en-GB" smtClean="0"/>
              <a:pPr/>
              <a:t>‹#›</a:t>
            </a:fld>
            <a:endParaRPr lang="en-GB" dirty="0"/>
          </a:p>
        </p:txBody>
      </p:sp>
    </p:spTree>
    <p:extLst>
      <p:ext uri="{BB962C8B-B14F-4D97-AF65-F5344CB8AC3E}">
        <p14:creationId xmlns:p14="http://schemas.microsoft.com/office/powerpoint/2010/main" val="1876656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19672" y="836712"/>
            <a:ext cx="6120680" cy="830997"/>
          </a:xfrm>
          <a:prstGeom prst="rect">
            <a:avLst/>
          </a:prstGeom>
          <a:solidFill>
            <a:srgbClr val="FF00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4800" b="1" dirty="0">
                <a:latin typeface="Comic Sans MS" panose="030F0702030302020204" pitchFamily="66" charset="0"/>
              </a:rPr>
              <a:t>The Queen’s Legacy </a:t>
            </a:r>
          </a:p>
        </p:txBody>
      </p:sp>
      <p:pic>
        <p:nvPicPr>
          <p:cNvPr id="1026" name="Picture 2" descr="About Her Majesty The Queen - Royal.u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2132855"/>
            <a:ext cx="3096344" cy="30963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een Elizabeth II - HISTO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2132856"/>
            <a:ext cx="3096345" cy="3096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955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260648"/>
            <a:ext cx="3168352" cy="461665"/>
          </a:xfrm>
          <a:prstGeom prst="rect">
            <a:avLst/>
          </a:prstGeom>
          <a:solidFill>
            <a:srgbClr val="FF00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400" b="1" dirty="0">
                <a:latin typeface="Comic Sans MS" panose="030F0702030302020204" pitchFamily="66" charset="0"/>
              </a:rPr>
              <a:t>The Queen’s Legacy </a:t>
            </a:r>
          </a:p>
        </p:txBody>
      </p:sp>
      <p:sp>
        <p:nvSpPr>
          <p:cNvPr id="2" name="Rectangle 1"/>
          <p:cNvSpPr/>
          <p:nvPr/>
        </p:nvSpPr>
        <p:spPr>
          <a:xfrm>
            <a:off x="611560" y="800821"/>
            <a:ext cx="7776864" cy="584775"/>
          </a:xfrm>
          <a:prstGeom prst="rect">
            <a:avLst/>
          </a:prstGeom>
        </p:spPr>
        <p:txBody>
          <a:bodyPr wrap="square">
            <a:spAutoFit/>
          </a:bodyPr>
          <a:lstStyle/>
          <a:p>
            <a:pPr algn="ctr"/>
            <a:r>
              <a:rPr lang="en-GB" sz="3200" b="1" dirty="0">
                <a:latin typeface="Comic Sans MS" panose="030F0702030302020204" pitchFamily="66" charset="0"/>
              </a:rPr>
              <a:t>How would you describe the Queen?</a:t>
            </a:r>
          </a:p>
        </p:txBody>
      </p:sp>
      <p:pic>
        <p:nvPicPr>
          <p:cNvPr id="12290" name="Picture 2" descr="Queen&amp;#39;s birthday: Heartwarming photos of monarch surrounded by her family  and corgis | Royal | News | Express.co.u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435636"/>
            <a:ext cx="4574088" cy="271344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The BIG Royal Family Tree Of Queen Elizabeth II: What You Need To Know! -  He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4437112"/>
            <a:ext cx="4681785" cy="225756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The Queen Has Earned Millions From Her Champion Horses | HuffPost nu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4437112"/>
            <a:ext cx="2192827" cy="2318132"/>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Prince Andrew gave Queen two puppies to help her cope with loss of Philip -  Mirror Onl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7607" y="1464104"/>
            <a:ext cx="2164873" cy="2703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4856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260648"/>
            <a:ext cx="3168352" cy="461665"/>
          </a:xfrm>
          <a:prstGeom prst="rect">
            <a:avLst/>
          </a:prstGeom>
          <a:solidFill>
            <a:srgbClr val="FF00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400" b="1" dirty="0">
                <a:latin typeface="Comic Sans MS" panose="030F0702030302020204" pitchFamily="66" charset="0"/>
              </a:rPr>
              <a:t>The Queen’s Legacy </a:t>
            </a:r>
          </a:p>
        </p:txBody>
      </p:sp>
      <p:sp>
        <p:nvSpPr>
          <p:cNvPr id="3" name="TextBox 2"/>
          <p:cNvSpPr txBox="1"/>
          <p:nvPr/>
        </p:nvSpPr>
        <p:spPr>
          <a:xfrm>
            <a:off x="359532" y="980728"/>
            <a:ext cx="8424936" cy="2754600"/>
          </a:xfrm>
          <a:prstGeom prst="rect">
            <a:avLst/>
          </a:prstGeom>
          <a:noFill/>
        </p:spPr>
        <p:txBody>
          <a:bodyPr wrap="square" rtlCol="0">
            <a:spAutoFit/>
          </a:bodyPr>
          <a:lstStyle/>
          <a:p>
            <a:pPr algn="ctr">
              <a:spcAft>
                <a:spcPts val="3000"/>
              </a:spcAft>
            </a:pPr>
            <a:r>
              <a:rPr lang="en-GB" sz="3200" b="1" dirty="0">
                <a:latin typeface="Comic Sans MS" panose="030F0702030302020204" pitchFamily="66" charset="0"/>
              </a:rPr>
              <a:t>The Queen’s legacy can be described as:</a:t>
            </a:r>
          </a:p>
          <a:p>
            <a:pPr algn="ctr">
              <a:spcAft>
                <a:spcPts val="1200"/>
              </a:spcAft>
            </a:pPr>
            <a:r>
              <a:rPr lang="en-US" sz="3200" b="1" dirty="0" smtClean="0">
                <a:solidFill>
                  <a:srgbClr val="FF0000"/>
                </a:solidFill>
                <a:latin typeface="Comic Sans MS" panose="030F0702030302020204" pitchFamily="66" charset="0"/>
              </a:rPr>
              <a:t>loyal</a:t>
            </a:r>
            <a:endParaRPr lang="en-GB" sz="3200" b="1" dirty="0">
              <a:solidFill>
                <a:srgbClr val="FF0000"/>
              </a:solidFill>
              <a:latin typeface="Comic Sans MS" panose="030F0702030302020204" pitchFamily="66" charset="0"/>
            </a:endParaRPr>
          </a:p>
          <a:p>
            <a:pPr algn="ctr">
              <a:spcAft>
                <a:spcPts val="1200"/>
              </a:spcAft>
            </a:pPr>
            <a:r>
              <a:rPr lang="en-GB" sz="3200" b="1" dirty="0">
                <a:solidFill>
                  <a:srgbClr val="7030A0"/>
                </a:solidFill>
                <a:latin typeface="Comic Sans MS" panose="030F0702030302020204" pitchFamily="66" charset="0"/>
              </a:rPr>
              <a:t>Constant</a:t>
            </a:r>
          </a:p>
          <a:p>
            <a:pPr algn="ctr">
              <a:spcAft>
                <a:spcPts val="1200"/>
              </a:spcAft>
            </a:pPr>
            <a:r>
              <a:rPr lang="en-GB" sz="3200" b="1" dirty="0">
                <a:solidFill>
                  <a:srgbClr val="002060"/>
                </a:solidFill>
                <a:latin typeface="Comic Sans MS" panose="030F0702030302020204" pitchFamily="66" charset="0"/>
              </a:rPr>
              <a:t>Dutiful</a:t>
            </a:r>
          </a:p>
        </p:txBody>
      </p:sp>
      <p:sp>
        <p:nvSpPr>
          <p:cNvPr id="2" name="TextBox 1">
            <a:extLst>
              <a:ext uri="{FF2B5EF4-FFF2-40B4-BE49-F238E27FC236}">
                <a16:creationId xmlns:a16="http://schemas.microsoft.com/office/drawing/2014/main" id="{1C93AD81-C6B9-4EF7-A07F-734A572763C2}"/>
              </a:ext>
            </a:extLst>
          </p:cNvPr>
          <p:cNvSpPr txBox="1"/>
          <p:nvPr/>
        </p:nvSpPr>
        <p:spPr>
          <a:xfrm>
            <a:off x="612000" y="4221088"/>
            <a:ext cx="7920000" cy="1077218"/>
          </a:xfrm>
          <a:prstGeom prst="rect">
            <a:avLst/>
          </a:prstGeom>
          <a:noFill/>
        </p:spPr>
        <p:txBody>
          <a:bodyPr wrap="square" rtlCol="0">
            <a:spAutoFit/>
          </a:bodyPr>
          <a:lstStyle/>
          <a:p>
            <a:r>
              <a:rPr lang="en-GB" sz="3200" b="1" dirty="0">
                <a:latin typeface="Comic Sans MS" panose="030F0702030302020204" pitchFamily="66" charset="0"/>
              </a:rPr>
              <a:t>How has she managed to maintain this for 70 years?</a:t>
            </a:r>
            <a:endParaRPr lang="en-GB" sz="3200" b="1"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2318738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smtClean="0"/>
              <a:t>How has the Queen managed to be </a:t>
            </a:r>
          </a:p>
          <a:p>
            <a:r>
              <a:rPr lang="en-US" dirty="0" smtClean="0"/>
              <a:t>Loyal</a:t>
            </a:r>
          </a:p>
          <a:p>
            <a:r>
              <a:rPr lang="en-US" dirty="0" err="1" smtClean="0"/>
              <a:t>Constatnt</a:t>
            </a:r>
            <a:r>
              <a:rPr lang="en-US" dirty="0" smtClean="0"/>
              <a:t> </a:t>
            </a:r>
          </a:p>
          <a:p>
            <a:r>
              <a:rPr lang="en-US" dirty="0" smtClean="0"/>
              <a:t>Dutiful </a:t>
            </a:r>
          </a:p>
          <a:p>
            <a:endParaRPr lang="en-US" dirty="0"/>
          </a:p>
          <a:p>
            <a:r>
              <a:rPr lang="en-US" dirty="0" smtClean="0"/>
              <a:t>For 70 years!!</a:t>
            </a:r>
            <a:endParaRPr lang="en-GB" dirty="0"/>
          </a:p>
        </p:txBody>
      </p:sp>
    </p:spTree>
    <p:extLst>
      <p:ext uri="{BB962C8B-B14F-4D97-AF65-F5344CB8AC3E}">
        <p14:creationId xmlns:p14="http://schemas.microsoft.com/office/powerpoint/2010/main" val="546600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 Christian Faith</a:t>
            </a:r>
            <a:endParaRPr lang="en-GB" dirty="0"/>
          </a:p>
        </p:txBody>
      </p:sp>
      <p:sp>
        <p:nvSpPr>
          <p:cNvPr id="3" name="Content Placeholder 2"/>
          <p:cNvSpPr>
            <a:spLocks noGrp="1"/>
          </p:cNvSpPr>
          <p:nvPr>
            <p:ph idx="1"/>
          </p:nvPr>
        </p:nvSpPr>
        <p:spPr/>
        <p:txBody>
          <a:bodyPr/>
          <a:lstStyle/>
          <a:p>
            <a:r>
              <a:rPr lang="en-US" dirty="0" smtClean="0"/>
              <a:t>The Queen understands </a:t>
            </a:r>
            <a:r>
              <a:rPr lang="en-US" dirty="0"/>
              <a:t>how important her faith has been during the good times and the bad. The Queen believes in the importance of prayer in her daily life and understands that Jesus was sent to earth to serve, not be served. This is a great way to describe how the Queen sees her role – to serve the country rather than being served by it.</a:t>
            </a:r>
            <a:endParaRPr lang="en-GB" dirty="0"/>
          </a:p>
        </p:txBody>
      </p:sp>
    </p:spTree>
    <p:extLst>
      <p:ext uri="{BB962C8B-B14F-4D97-AF65-F5344CB8AC3E}">
        <p14:creationId xmlns:p14="http://schemas.microsoft.com/office/powerpoint/2010/main" val="2090870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GB" dirty="0"/>
          </a:p>
        </p:txBody>
      </p:sp>
      <p:sp>
        <p:nvSpPr>
          <p:cNvPr id="3" name="Content Placeholder 2"/>
          <p:cNvSpPr>
            <a:spLocks noGrp="1"/>
          </p:cNvSpPr>
          <p:nvPr>
            <p:ph idx="1"/>
          </p:nvPr>
        </p:nvSpPr>
        <p:spPr/>
        <p:txBody>
          <a:bodyPr/>
          <a:lstStyle/>
          <a:p>
            <a:r>
              <a:rPr lang="en-US" dirty="0" smtClean="0"/>
              <a:t>Think quietly about the lessons we can learn from the Queen. How can we be loyal and serve be helpful to one another. </a:t>
            </a:r>
            <a:endParaRPr lang="en-GB" dirty="0"/>
          </a:p>
        </p:txBody>
      </p:sp>
    </p:spTree>
    <p:extLst>
      <p:ext uri="{BB962C8B-B14F-4D97-AF65-F5344CB8AC3E}">
        <p14:creationId xmlns:p14="http://schemas.microsoft.com/office/powerpoint/2010/main" val="359275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260648"/>
            <a:ext cx="3168352" cy="461665"/>
          </a:xfrm>
          <a:prstGeom prst="rect">
            <a:avLst/>
          </a:prstGeom>
          <a:solidFill>
            <a:srgbClr val="FF00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400" b="1" dirty="0">
                <a:latin typeface="Comic Sans MS" panose="030F0702030302020204" pitchFamily="66" charset="0"/>
              </a:rPr>
              <a:t>The Queen’s Legacy </a:t>
            </a:r>
          </a:p>
        </p:txBody>
      </p:sp>
      <p:pic>
        <p:nvPicPr>
          <p:cNvPr id="1026" name="Picture 2" descr="6,135 Religious Cross Clipart Illustrations &amp;amp; Clip Art - i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268760"/>
            <a:ext cx="4593907" cy="45788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ipart Panda - Free Clipart Imag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233" b="20990"/>
          <a:stretch/>
        </p:blipFill>
        <p:spPr bwMode="auto">
          <a:xfrm>
            <a:off x="5077359" y="2276872"/>
            <a:ext cx="3835626"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207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24128" y="260648"/>
            <a:ext cx="3168352" cy="461665"/>
          </a:xfrm>
          <a:prstGeom prst="rect">
            <a:avLst/>
          </a:prstGeom>
          <a:solidFill>
            <a:srgbClr val="FF00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400" b="1" dirty="0">
                <a:latin typeface="Comic Sans MS" panose="030F0702030302020204" pitchFamily="66" charset="0"/>
              </a:rPr>
              <a:t>The Queen’s Legacy </a:t>
            </a:r>
          </a:p>
        </p:txBody>
      </p:sp>
      <p:sp>
        <p:nvSpPr>
          <p:cNvPr id="4" name="TextBox 3"/>
          <p:cNvSpPr txBox="1"/>
          <p:nvPr/>
        </p:nvSpPr>
        <p:spPr>
          <a:xfrm>
            <a:off x="827584" y="4479504"/>
            <a:ext cx="7488832" cy="1323439"/>
          </a:xfrm>
          <a:prstGeom prst="rect">
            <a:avLst/>
          </a:prstGeom>
          <a:noFill/>
        </p:spPr>
        <p:txBody>
          <a:bodyPr wrap="square" rtlCol="0">
            <a:spAutoFit/>
          </a:bodyPr>
          <a:lstStyle/>
          <a:p>
            <a:pPr algn="ctr"/>
            <a:r>
              <a:rPr lang="en-GB" sz="4000" b="1" dirty="0">
                <a:latin typeface="Comic Sans MS" panose="030F0702030302020204" pitchFamily="66" charset="0"/>
              </a:rPr>
              <a:t>True or false?</a:t>
            </a:r>
          </a:p>
          <a:p>
            <a:pPr algn="ctr"/>
            <a:endParaRPr lang="en-GB" sz="4000" b="1" dirty="0">
              <a:latin typeface="Comic Sans MS" panose="030F0702030302020204" pitchFamily="66" charset="0"/>
            </a:endParaRPr>
          </a:p>
        </p:txBody>
      </p:sp>
      <p:pic>
        <p:nvPicPr>
          <p:cNvPr id="6" name="Picture 2" descr="Thumbs Down Vector Icon 553585 Vector Art at Vecteez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9874"/>
          <a:stretch/>
        </p:blipFill>
        <p:spPr bwMode="auto">
          <a:xfrm>
            <a:off x="3122206" y="5229200"/>
            <a:ext cx="2899588" cy="14253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Elizabeth II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665401"/>
            <a:ext cx="2889472" cy="38141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Queen Elizabeth II dead? The conspiracy theory on Twitter, TikTok,  explain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928" y="1031349"/>
            <a:ext cx="4716522" cy="3144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242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260648"/>
            <a:ext cx="3168352" cy="461665"/>
          </a:xfrm>
          <a:prstGeom prst="rect">
            <a:avLst/>
          </a:prstGeom>
          <a:solidFill>
            <a:srgbClr val="FF00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400" b="1" dirty="0">
                <a:latin typeface="Comic Sans MS" panose="030F0702030302020204" pitchFamily="66" charset="0"/>
              </a:rPr>
              <a:t>The Queen’s Legacy </a:t>
            </a:r>
          </a:p>
        </p:txBody>
      </p:sp>
      <p:pic>
        <p:nvPicPr>
          <p:cNvPr id="2050" name="Picture 2" descr="Thumbs Down Vector Icon 553585 Vector Art at Vecteez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9874"/>
          <a:stretch/>
        </p:blipFill>
        <p:spPr bwMode="auto">
          <a:xfrm>
            <a:off x="5992892" y="5157192"/>
            <a:ext cx="2899588" cy="14253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27584" y="1921510"/>
            <a:ext cx="7632848" cy="2062103"/>
          </a:xfrm>
          <a:prstGeom prst="rect">
            <a:avLst/>
          </a:prstGeom>
        </p:spPr>
        <p:txBody>
          <a:bodyPr wrap="square">
            <a:spAutoFit/>
          </a:bodyPr>
          <a:lstStyle/>
          <a:p>
            <a:pPr algn="ctr"/>
            <a:r>
              <a:rPr lang="en-GB" sz="3200" b="1" dirty="0">
                <a:latin typeface="Comic Sans MS" panose="030F0702030302020204" pitchFamily="66" charset="0"/>
              </a:rPr>
              <a:t>The Queen has two birthdays: her actual birthday is on 21 April and she also has an official birthday in June, when there is better weather.</a:t>
            </a:r>
          </a:p>
        </p:txBody>
      </p:sp>
      <p:pic>
        <p:nvPicPr>
          <p:cNvPr id="5" name="Picture 2" descr="900+ True False Clip Art | Royalty Free - GoGraph">
            <a:extLst>
              <a:ext uri="{FF2B5EF4-FFF2-40B4-BE49-F238E27FC236}">
                <a16:creationId xmlns:a16="http://schemas.microsoft.com/office/drawing/2014/main" id="{2F0EE64A-9F17-426F-890B-A26EDCF33A6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004" b="57429"/>
          <a:stretch/>
        </p:blipFill>
        <p:spPr bwMode="auto">
          <a:xfrm rot="20268359">
            <a:off x="1638397" y="4555714"/>
            <a:ext cx="396044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842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260648"/>
            <a:ext cx="3168352" cy="461665"/>
          </a:xfrm>
          <a:prstGeom prst="rect">
            <a:avLst/>
          </a:prstGeom>
          <a:solidFill>
            <a:srgbClr val="FF00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400" b="1" dirty="0">
                <a:latin typeface="Comic Sans MS" panose="030F0702030302020204" pitchFamily="66" charset="0"/>
              </a:rPr>
              <a:t>The Queen’s Legacy </a:t>
            </a:r>
          </a:p>
        </p:txBody>
      </p:sp>
      <p:pic>
        <p:nvPicPr>
          <p:cNvPr id="2050" name="Picture 2" descr="Thumbs Down Vector Icon 553585 Vector Art at Vecteez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9874"/>
          <a:stretch/>
        </p:blipFill>
        <p:spPr bwMode="auto">
          <a:xfrm>
            <a:off x="5992892" y="5157192"/>
            <a:ext cx="2899588" cy="14253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55576" y="2276872"/>
            <a:ext cx="7776864" cy="1569660"/>
          </a:xfrm>
          <a:prstGeom prst="rect">
            <a:avLst/>
          </a:prstGeom>
        </p:spPr>
        <p:txBody>
          <a:bodyPr wrap="square">
            <a:spAutoFit/>
          </a:bodyPr>
          <a:lstStyle/>
          <a:p>
            <a:pPr algn="ctr"/>
            <a:r>
              <a:rPr lang="en-GB" sz="3200" b="1" dirty="0">
                <a:latin typeface="Comic Sans MS" panose="030F0702030302020204" pitchFamily="66" charset="0"/>
              </a:rPr>
              <a:t>The Queen is the only person in the UK who is allowed to drive without a driving licence.</a:t>
            </a:r>
          </a:p>
        </p:txBody>
      </p:sp>
      <p:pic>
        <p:nvPicPr>
          <p:cNvPr id="5" name="Picture 2" descr="900+ True False Clip Art | Royalty Free - GoGraph">
            <a:extLst>
              <a:ext uri="{FF2B5EF4-FFF2-40B4-BE49-F238E27FC236}">
                <a16:creationId xmlns:a16="http://schemas.microsoft.com/office/drawing/2014/main" id="{500F6B0C-F67C-441C-8C97-B19E0CB9C54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004" b="57429"/>
          <a:stretch/>
        </p:blipFill>
        <p:spPr bwMode="auto">
          <a:xfrm rot="20268359">
            <a:off x="1528940" y="4483706"/>
            <a:ext cx="396044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2755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260648"/>
            <a:ext cx="3168352" cy="461665"/>
          </a:xfrm>
          <a:prstGeom prst="rect">
            <a:avLst/>
          </a:prstGeom>
          <a:solidFill>
            <a:srgbClr val="FF00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400" b="1" dirty="0">
                <a:latin typeface="Comic Sans MS" panose="030F0702030302020204" pitchFamily="66" charset="0"/>
              </a:rPr>
              <a:t>The Queen’s Legacy </a:t>
            </a:r>
          </a:p>
        </p:txBody>
      </p:sp>
      <p:pic>
        <p:nvPicPr>
          <p:cNvPr id="2050" name="Picture 2" descr="Thumbs Down Vector Icon 553585 Vector Art at Vecteez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9874"/>
          <a:stretch/>
        </p:blipFill>
        <p:spPr bwMode="auto">
          <a:xfrm>
            <a:off x="5992892" y="5157192"/>
            <a:ext cx="2899588" cy="14253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27584" y="1921510"/>
            <a:ext cx="7344816" cy="1077218"/>
          </a:xfrm>
          <a:prstGeom prst="rect">
            <a:avLst/>
          </a:prstGeom>
        </p:spPr>
        <p:txBody>
          <a:bodyPr wrap="square">
            <a:spAutoFit/>
          </a:bodyPr>
          <a:lstStyle/>
          <a:p>
            <a:pPr algn="ctr"/>
            <a:r>
              <a:rPr lang="en-GB" sz="3200" b="1" dirty="0">
                <a:latin typeface="Comic Sans MS" panose="030F0702030302020204" pitchFamily="66" charset="0"/>
              </a:rPr>
              <a:t>The Queen’s favourite dogs are spaniels.</a:t>
            </a:r>
          </a:p>
        </p:txBody>
      </p:sp>
      <p:pic>
        <p:nvPicPr>
          <p:cNvPr id="5" name="Picture 2" descr="900+ True False Clip Art | Royalty Free - GoGraph">
            <a:extLst>
              <a:ext uri="{FF2B5EF4-FFF2-40B4-BE49-F238E27FC236}">
                <a16:creationId xmlns:a16="http://schemas.microsoft.com/office/drawing/2014/main" id="{547843C8-D11B-4D05-AE75-3CDD49DE518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399" b="18586"/>
          <a:stretch/>
        </p:blipFill>
        <p:spPr bwMode="auto">
          <a:xfrm rot="19730227">
            <a:off x="301001" y="3669133"/>
            <a:ext cx="3857625" cy="12961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D287F0F-D88A-488C-BC30-50845C1412C1}"/>
              </a:ext>
            </a:extLst>
          </p:cNvPr>
          <p:cNvSpPr txBox="1"/>
          <p:nvPr/>
        </p:nvSpPr>
        <p:spPr>
          <a:xfrm>
            <a:off x="3923928" y="4007966"/>
            <a:ext cx="4680520" cy="1077218"/>
          </a:xfrm>
          <a:prstGeom prst="rect">
            <a:avLst/>
          </a:prstGeom>
          <a:noFill/>
        </p:spPr>
        <p:txBody>
          <a:bodyPr wrap="square" rtlCol="0">
            <a:spAutoFit/>
          </a:bodyPr>
          <a:lstStyle/>
          <a:p>
            <a:r>
              <a:rPr lang="en-US" sz="3200" b="1" dirty="0">
                <a:latin typeface="Comic Sans MS" panose="030F0702030302020204" pitchFamily="66" charset="0"/>
              </a:rPr>
              <a:t>In fact, her </a:t>
            </a:r>
            <a:r>
              <a:rPr lang="en-US" sz="3200" b="1" dirty="0" err="1">
                <a:latin typeface="Comic Sans MS" panose="030F0702030302020204" pitchFamily="66" charset="0"/>
              </a:rPr>
              <a:t>favourite</a:t>
            </a:r>
            <a:r>
              <a:rPr lang="en-US" sz="3200" b="1" dirty="0">
                <a:latin typeface="Comic Sans MS" panose="030F0702030302020204" pitchFamily="66" charset="0"/>
              </a:rPr>
              <a:t> dogs are Corgis.</a:t>
            </a:r>
            <a:endParaRPr lang="en-GB" sz="3200" b="1" dirty="0">
              <a:latin typeface="Comic Sans MS" panose="030F0702030302020204" pitchFamily="66" charset="0"/>
            </a:endParaRPr>
          </a:p>
        </p:txBody>
      </p:sp>
    </p:spTree>
    <p:extLst>
      <p:ext uri="{BB962C8B-B14F-4D97-AF65-F5344CB8AC3E}">
        <p14:creationId xmlns:p14="http://schemas.microsoft.com/office/powerpoint/2010/main" val="583927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260648"/>
            <a:ext cx="3168352" cy="461665"/>
          </a:xfrm>
          <a:prstGeom prst="rect">
            <a:avLst/>
          </a:prstGeom>
          <a:solidFill>
            <a:srgbClr val="FF00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400" b="1" dirty="0">
                <a:latin typeface="Comic Sans MS" panose="030F0702030302020204" pitchFamily="66" charset="0"/>
              </a:rPr>
              <a:t>The Queen’s Legacy </a:t>
            </a:r>
          </a:p>
        </p:txBody>
      </p:sp>
      <p:pic>
        <p:nvPicPr>
          <p:cNvPr id="2050" name="Picture 2" descr="Thumbs Down Vector Icon 553585 Vector Art at Vecteez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9874"/>
          <a:stretch/>
        </p:blipFill>
        <p:spPr bwMode="auto">
          <a:xfrm>
            <a:off x="5992892" y="5157192"/>
            <a:ext cx="2899588" cy="14253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55576" y="2276872"/>
            <a:ext cx="7776864" cy="1077218"/>
          </a:xfrm>
          <a:prstGeom prst="rect">
            <a:avLst/>
          </a:prstGeom>
        </p:spPr>
        <p:txBody>
          <a:bodyPr wrap="square">
            <a:spAutoFit/>
          </a:bodyPr>
          <a:lstStyle/>
          <a:p>
            <a:pPr algn="ctr"/>
            <a:r>
              <a:rPr lang="en-GB" sz="3200" b="1" dirty="0">
                <a:latin typeface="Comic Sans MS" panose="030F0702030302020204" pitchFamily="66" charset="0"/>
              </a:rPr>
              <a:t>The Queen sent her first email in 1976.</a:t>
            </a:r>
          </a:p>
        </p:txBody>
      </p:sp>
      <p:pic>
        <p:nvPicPr>
          <p:cNvPr id="5" name="Picture 2" descr="900+ True False Clip Art | Royalty Free - GoGraph">
            <a:extLst>
              <a:ext uri="{FF2B5EF4-FFF2-40B4-BE49-F238E27FC236}">
                <a16:creationId xmlns:a16="http://schemas.microsoft.com/office/drawing/2014/main" id="{CAF2CF4E-01CB-4148-95AA-630E1844705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004" b="57429"/>
          <a:stretch/>
        </p:blipFill>
        <p:spPr bwMode="auto">
          <a:xfrm rot="20268359">
            <a:off x="1638396" y="4188570"/>
            <a:ext cx="396044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4854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260648"/>
            <a:ext cx="3168352" cy="461665"/>
          </a:xfrm>
          <a:prstGeom prst="rect">
            <a:avLst/>
          </a:prstGeom>
          <a:solidFill>
            <a:srgbClr val="FF00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400" b="1" dirty="0">
                <a:latin typeface="Comic Sans MS" panose="030F0702030302020204" pitchFamily="66" charset="0"/>
              </a:rPr>
              <a:t>The Queen’s Legacy </a:t>
            </a:r>
          </a:p>
        </p:txBody>
      </p:sp>
      <p:sp>
        <p:nvSpPr>
          <p:cNvPr id="2" name="Rectangle 1"/>
          <p:cNvSpPr/>
          <p:nvPr/>
        </p:nvSpPr>
        <p:spPr>
          <a:xfrm>
            <a:off x="935596" y="2060848"/>
            <a:ext cx="7272808" cy="584775"/>
          </a:xfrm>
          <a:prstGeom prst="rect">
            <a:avLst/>
          </a:prstGeom>
        </p:spPr>
        <p:txBody>
          <a:bodyPr wrap="square">
            <a:spAutoFit/>
          </a:bodyPr>
          <a:lstStyle/>
          <a:p>
            <a:pPr algn="ctr"/>
            <a:r>
              <a:rPr lang="en-GB" sz="3200" b="1" dirty="0">
                <a:latin typeface="Comic Sans MS" panose="030F0702030302020204" pitchFamily="66" charset="0"/>
              </a:rPr>
              <a:t>What does the word ‘legacy’ mean?</a:t>
            </a:r>
          </a:p>
        </p:txBody>
      </p:sp>
      <p:pic>
        <p:nvPicPr>
          <p:cNvPr id="1028" name="Picture 4" descr="Image result for thinking emoji">
            <a:extLst>
              <a:ext uri="{FF2B5EF4-FFF2-40B4-BE49-F238E27FC236}">
                <a16:creationId xmlns:a16="http://schemas.microsoft.com/office/drawing/2014/main" id="{2A0155E1-7CC0-46FA-9959-B0BCF34A1A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8975" y="3140968"/>
            <a:ext cx="2686050"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739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260648"/>
            <a:ext cx="3168352" cy="461665"/>
          </a:xfrm>
          <a:prstGeom prst="rect">
            <a:avLst/>
          </a:prstGeom>
          <a:solidFill>
            <a:srgbClr val="FF00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400" b="1" dirty="0">
                <a:latin typeface="Comic Sans MS" panose="030F0702030302020204" pitchFamily="66" charset="0"/>
              </a:rPr>
              <a:t>The Queen’s Legacy </a:t>
            </a:r>
          </a:p>
        </p:txBody>
      </p:sp>
      <p:sp>
        <p:nvSpPr>
          <p:cNvPr id="2" name="Rectangle 1"/>
          <p:cNvSpPr/>
          <p:nvPr/>
        </p:nvSpPr>
        <p:spPr>
          <a:xfrm>
            <a:off x="683568" y="2890391"/>
            <a:ext cx="7776864" cy="1077218"/>
          </a:xfrm>
          <a:prstGeom prst="rect">
            <a:avLst/>
          </a:prstGeom>
        </p:spPr>
        <p:txBody>
          <a:bodyPr wrap="square">
            <a:spAutoFit/>
          </a:bodyPr>
          <a:lstStyle/>
          <a:p>
            <a:pPr algn="ctr"/>
            <a:r>
              <a:rPr lang="en-GB" sz="3200" b="1" dirty="0">
                <a:latin typeface="Comic Sans MS" panose="030F0702030302020204" pitchFamily="66" charset="0"/>
              </a:rPr>
              <a:t>A legacy is something that is passed on to the next generation.</a:t>
            </a:r>
          </a:p>
        </p:txBody>
      </p:sp>
      <p:pic>
        <p:nvPicPr>
          <p:cNvPr id="6" name="Picture 4" descr="Image result for thinking emoji">
            <a:extLst>
              <a:ext uri="{FF2B5EF4-FFF2-40B4-BE49-F238E27FC236}">
                <a16:creationId xmlns:a16="http://schemas.microsoft.com/office/drawing/2014/main" id="{D6889BB8-6CA7-444F-9E55-B192309F46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778" y="5301208"/>
            <a:ext cx="1116000" cy="11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622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24128" y="260648"/>
            <a:ext cx="3168352" cy="461665"/>
          </a:xfrm>
          <a:prstGeom prst="rect">
            <a:avLst/>
          </a:prstGeom>
          <a:solidFill>
            <a:srgbClr val="FF00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400" b="1" dirty="0">
                <a:latin typeface="Comic Sans MS" panose="030F0702030302020204" pitchFamily="66" charset="0"/>
              </a:rPr>
              <a:t>The Queen’s Legacy </a:t>
            </a:r>
          </a:p>
        </p:txBody>
      </p:sp>
      <p:sp>
        <p:nvSpPr>
          <p:cNvPr id="2" name="Rectangle 1"/>
          <p:cNvSpPr/>
          <p:nvPr/>
        </p:nvSpPr>
        <p:spPr>
          <a:xfrm>
            <a:off x="683568" y="980728"/>
            <a:ext cx="7776864" cy="584775"/>
          </a:xfrm>
          <a:prstGeom prst="rect">
            <a:avLst/>
          </a:prstGeom>
        </p:spPr>
        <p:txBody>
          <a:bodyPr wrap="square">
            <a:spAutoFit/>
          </a:bodyPr>
          <a:lstStyle/>
          <a:p>
            <a:pPr algn="ctr"/>
            <a:r>
              <a:rPr lang="en-GB" sz="3200" b="1" dirty="0">
                <a:latin typeface="Comic Sans MS" panose="030F0702030302020204" pitchFamily="66" charset="0"/>
              </a:rPr>
              <a:t>Who are these future kings?</a:t>
            </a:r>
          </a:p>
        </p:txBody>
      </p:sp>
      <p:pic>
        <p:nvPicPr>
          <p:cNvPr id="6" name="Picture 6" descr="Royal Family: Queen Victoria&amp;#39;s 9 children and how the Queen, Prince Charles  and William fit into her family tree - MyLond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916832"/>
            <a:ext cx="6480720" cy="4309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140239"/>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81D8749C0E7D4AB4516BFF58616B25" ma:contentTypeVersion="8" ma:contentTypeDescription="Create a new document." ma:contentTypeScope="" ma:versionID="fa1bb1cccedb0e6d241efdb27d454843">
  <xsd:schema xmlns:xsd="http://www.w3.org/2001/XMLSchema" xmlns:xs="http://www.w3.org/2001/XMLSchema" xmlns:p="http://schemas.microsoft.com/office/2006/metadata/properties" xmlns:ns2="1be41fc0-aa03-44b0-9f57-ad44166b7528" targetNamespace="http://schemas.microsoft.com/office/2006/metadata/properties" ma:root="true" ma:fieldsID="4ba853b6369f6d7a182b1e843a2c97ed" ns2:_="">
    <xsd:import namespace="1be41fc0-aa03-44b0-9f57-ad44166b752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e41fc0-aa03-44b0-9f57-ad44166b75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D697BDB-B328-4600-9002-410F4615BD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e41fc0-aa03-44b0-9f57-ad44166b75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8BC50A-434B-44AD-AB5B-15941D710540}">
  <ds:schemaRefs>
    <ds:schemaRef ds:uri="http://schemas.microsoft.com/sharepoint/v3/contenttype/forms"/>
  </ds:schemaRefs>
</ds:datastoreItem>
</file>

<file path=customXml/itemProps3.xml><?xml version="1.0" encoding="utf-8"?>
<ds:datastoreItem xmlns:ds="http://schemas.openxmlformats.org/officeDocument/2006/customXml" ds:itemID="{B8DD8BD3-BDDB-4ADA-B0DD-2095782E645E}">
  <ds:schemaRefs>
    <ds:schemaRef ds:uri="http://www.w3.org/XML/1998/namespace"/>
    <ds:schemaRef ds:uri="1be41fc0-aa03-44b0-9f57-ad44166b7528"/>
    <ds:schemaRef ds:uri="http://purl.org/dc/elements/1.1/"/>
    <ds:schemaRef ds:uri="http://schemas.microsoft.com/office/infopath/2007/PartnerControls"/>
    <ds:schemaRef ds:uri="http://purl.org/dc/dcmitype/"/>
    <ds:schemaRef ds:uri="http://purl.org/dc/terms/"/>
    <ds:schemaRef ds:uri="http://schemas.microsoft.com/office/2006/metadata/properties"/>
    <ds:schemaRef ds:uri="http://schemas.microsoft.com/office/2006/documentManagement/typ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2677</TotalTime>
  <Words>282</Words>
  <Application>Microsoft Office PowerPoint</Application>
  <PresentationFormat>On-screen Show (4:3)</PresentationFormat>
  <Paragraphs>37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Her Christian Faith</vt:lpstr>
      <vt:lpstr>Reflection</vt:lpstr>
      <vt:lpstr>PowerPoint Presentation</vt:lpstr>
    </vt:vector>
  </TitlesOfParts>
  <Company>BCPS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Palmer</dc:creator>
  <cp:lastModifiedBy>S.McBeth</cp:lastModifiedBy>
  <cp:revision>86</cp:revision>
  <dcterms:created xsi:type="dcterms:W3CDTF">2014-10-27T19:57:18Z</dcterms:created>
  <dcterms:modified xsi:type="dcterms:W3CDTF">2022-05-19T21:09:29Z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0x010100F581D8749C0E7D4AB4516BFF58616B25</vt:lpwstr>
  </property>
</Properties>
</file>