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177F-F5DD-44B0-A479-B166BD28CA03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D642-FB63-428E-8D5D-F55D40F15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820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177F-F5DD-44B0-A479-B166BD28CA03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D642-FB63-428E-8D5D-F55D40F15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34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177F-F5DD-44B0-A479-B166BD28CA03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D642-FB63-428E-8D5D-F55D40F15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133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177F-F5DD-44B0-A479-B166BD28CA03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D642-FB63-428E-8D5D-F55D40F15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114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177F-F5DD-44B0-A479-B166BD28CA03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D642-FB63-428E-8D5D-F55D40F15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62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177F-F5DD-44B0-A479-B166BD28CA03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D642-FB63-428E-8D5D-F55D40F15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60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177F-F5DD-44B0-A479-B166BD28CA03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D642-FB63-428E-8D5D-F55D40F15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91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177F-F5DD-44B0-A479-B166BD28CA03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D642-FB63-428E-8D5D-F55D40F15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5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177F-F5DD-44B0-A479-B166BD28CA03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D642-FB63-428E-8D5D-F55D40F15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60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177F-F5DD-44B0-A479-B166BD28CA03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D642-FB63-428E-8D5D-F55D40F15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06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177F-F5DD-44B0-A479-B166BD28CA03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D642-FB63-428E-8D5D-F55D40F15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780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C177F-F5DD-44B0-A479-B166BD28CA03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CD642-FB63-428E-8D5D-F55D40F15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7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27735" y="1251747"/>
            <a:ext cx="857978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Year 6 SATs 2025</a:t>
            </a:r>
            <a:endParaRPr lang="en-US" sz="96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664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022" y="0"/>
            <a:ext cx="10515600" cy="1325563"/>
          </a:xfrm>
        </p:spPr>
        <p:txBody>
          <a:bodyPr/>
          <a:lstStyle/>
          <a:p>
            <a:pPr algn="ctr"/>
            <a:r>
              <a:rPr lang="en-GB" b="1" u="sng" dirty="0" smtClean="0"/>
              <a:t>Dates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22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 smtClean="0"/>
              <a:t>Monday 12</a:t>
            </a:r>
            <a:r>
              <a:rPr lang="en-US" b="1" baseline="30000" dirty="0" smtClean="0"/>
              <a:t>th</a:t>
            </a:r>
            <a:r>
              <a:rPr lang="en-US" b="1" dirty="0" smtClean="0"/>
              <a:t> May 2025 </a:t>
            </a:r>
            <a:r>
              <a:rPr lang="en-US" b="1" dirty="0"/>
              <a:t>– </a:t>
            </a:r>
            <a:r>
              <a:rPr lang="en-US" b="1" dirty="0" smtClean="0"/>
              <a:t>Thursday 15</a:t>
            </a:r>
            <a:r>
              <a:rPr lang="en-US" b="1" baseline="30000" dirty="0" smtClean="0"/>
              <a:t>th</a:t>
            </a:r>
            <a:r>
              <a:rPr lang="en-US" b="1" dirty="0" smtClean="0"/>
              <a:t>  </a:t>
            </a:r>
            <a:r>
              <a:rPr lang="en-US" b="1" dirty="0"/>
              <a:t>May </a:t>
            </a:r>
            <a:r>
              <a:rPr lang="en-US" b="1" dirty="0" smtClean="0"/>
              <a:t>2025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GB" dirty="0" smtClean="0"/>
          </a:p>
          <a:p>
            <a:r>
              <a:rPr lang="en-GB" dirty="0" smtClean="0"/>
              <a:t>Monday – </a:t>
            </a:r>
            <a:r>
              <a:rPr lang="en-US" i="1" dirty="0"/>
              <a:t>English grammar, punctuation and spelling, papers 1 and </a:t>
            </a:r>
            <a:r>
              <a:rPr lang="en-US" i="1" dirty="0" smtClean="0"/>
              <a:t>2</a:t>
            </a:r>
            <a:endParaRPr lang="en-GB" b="1" dirty="0" smtClean="0"/>
          </a:p>
          <a:p>
            <a:r>
              <a:rPr lang="en-GB" dirty="0" smtClean="0"/>
              <a:t>Tuesday – </a:t>
            </a:r>
            <a:r>
              <a:rPr lang="en-GB" i="1" dirty="0" smtClean="0"/>
              <a:t>Reading</a:t>
            </a:r>
            <a:endParaRPr lang="en-GB" dirty="0" smtClean="0"/>
          </a:p>
          <a:p>
            <a:r>
              <a:rPr lang="en-GB" dirty="0" smtClean="0"/>
              <a:t>Wednesday –</a:t>
            </a:r>
            <a:r>
              <a:rPr lang="en-US" i="1" dirty="0"/>
              <a:t>Mathematics papers 1 and </a:t>
            </a:r>
            <a:r>
              <a:rPr lang="en-US" i="1" dirty="0" smtClean="0"/>
              <a:t>2</a:t>
            </a:r>
            <a:endParaRPr lang="en-GB" dirty="0" smtClean="0"/>
          </a:p>
          <a:p>
            <a:r>
              <a:rPr lang="en-GB" dirty="0" smtClean="0"/>
              <a:t>Thursday - </a:t>
            </a:r>
            <a:r>
              <a:rPr lang="en-GB" i="1" dirty="0" smtClean="0"/>
              <a:t>Mathematics </a:t>
            </a:r>
            <a:r>
              <a:rPr lang="en-GB" i="1" dirty="0"/>
              <a:t>paper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365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 smtClean="0"/>
              <a:t>Additional arrangements </a:t>
            </a:r>
            <a:endParaRPr lang="en-GB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516731" y="2119283"/>
            <a:ext cx="111585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Some children may have additional needs, which entitles them to </a:t>
            </a:r>
            <a:r>
              <a:rPr lang="en-US" sz="2800" dirty="0" smtClean="0"/>
              <a:t>access adapted arrangements </a:t>
            </a:r>
            <a:r>
              <a:rPr lang="en-US" sz="2800" dirty="0" smtClean="0"/>
              <a:t>during SATs.</a:t>
            </a:r>
          </a:p>
          <a:p>
            <a:endParaRPr lang="en-US" sz="2800" dirty="0"/>
          </a:p>
          <a:p>
            <a:r>
              <a:rPr lang="en-US" sz="2800" dirty="0" smtClean="0"/>
              <a:t>If your child is normally part of a small group or has a reader or scribe, this will be provided for them during their SATs.  </a:t>
            </a:r>
          </a:p>
        </p:txBody>
      </p:sp>
    </p:spTree>
    <p:extLst>
      <p:ext uri="{BB962C8B-B14F-4D97-AF65-F5344CB8AC3E}">
        <p14:creationId xmlns:p14="http://schemas.microsoft.com/office/powerpoint/2010/main" val="293539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289" y="-259386"/>
            <a:ext cx="10515600" cy="1325563"/>
          </a:xfrm>
        </p:spPr>
        <p:txBody>
          <a:bodyPr/>
          <a:lstStyle/>
          <a:p>
            <a:pPr algn="ctr"/>
            <a:r>
              <a:rPr lang="en-GB" b="1" u="sng" dirty="0" smtClean="0"/>
              <a:t>Results</a:t>
            </a:r>
            <a:endParaRPr lang="en-GB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9403402" y="-259386"/>
            <a:ext cx="278859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/>
          </a:p>
          <a:p>
            <a:r>
              <a:rPr lang="en-GB" sz="2000" b="1" dirty="0" smtClean="0">
                <a:solidFill>
                  <a:srgbClr val="FF0000"/>
                </a:solidFill>
              </a:rPr>
              <a:t>2024 – raw score</a:t>
            </a:r>
          </a:p>
          <a:p>
            <a:r>
              <a:rPr lang="en-GB" sz="2000" u="sng" dirty="0" smtClean="0"/>
              <a:t>Reading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27/50 – Expected</a:t>
            </a:r>
          </a:p>
          <a:p>
            <a:r>
              <a:rPr lang="en-GB" sz="2000" dirty="0" smtClean="0"/>
              <a:t>40/50 – Greater Depth</a:t>
            </a:r>
          </a:p>
          <a:p>
            <a:r>
              <a:rPr lang="en-GB" sz="2000" dirty="0" smtClean="0"/>
              <a:t> </a:t>
            </a:r>
          </a:p>
          <a:p>
            <a:r>
              <a:rPr lang="en-GB" sz="2000" u="sng" dirty="0" smtClean="0"/>
              <a:t>Maths</a:t>
            </a:r>
          </a:p>
          <a:p>
            <a:r>
              <a:rPr lang="en-GB" sz="2000" dirty="0" smtClean="0"/>
              <a:t>54/110- Expected</a:t>
            </a:r>
          </a:p>
          <a:p>
            <a:r>
              <a:rPr lang="en-GB" sz="2000" dirty="0" smtClean="0"/>
              <a:t>93/110- Greater Depth</a:t>
            </a:r>
          </a:p>
          <a:p>
            <a:endParaRPr lang="en-GB" sz="2000" dirty="0"/>
          </a:p>
          <a:p>
            <a:r>
              <a:rPr lang="en-GB" sz="2000" u="sng" dirty="0" smtClean="0"/>
              <a:t>EPGS</a:t>
            </a:r>
          </a:p>
          <a:p>
            <a:r>
              <a:rPr lang="en-GB" sz="2000" dirty="0" smtClean="0"/>
              <a:t>35/70- Expected</a:t>
            </a:r>
          </a:p>
          <a:p>
            <a:r>
              <a:rPr lang="en-GB" sz="2000" dirty="0" smtClean="0"/>
              <a:t>53/70- Greater Depth</a:t>
            </a:r>
            <a:endParaRPr lang="en-GB" sz="20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46"/>
          <a:stretch/>
        </p:blipFill>
        <p:spPr>
          <a:xfrm>
            <a:off x="399422" y="742950"/>
            <a:ext cx="3273944" cy="61150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53107" y="760631"/>
            <a:ext cx="405773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Raw score relates to the number of marks your child scores on the test.</a:t>
            </a:r>
          </a:p>
          <a:p>
            <a:endParaRPr lang="en-US" sz="2000" dirty="0"/>
          </a:p>
          <a:p>
            <a:r>
              <a:rPr lang="en-US" sz="2000" dirty="0" smtClean="0"/>
              <a:t>This is then converted to a scaled score. </a:t>
            </a:r>
          </a:p>
          <a:p>
            <a:endParaRPr lang="en-US" sz="2000" dirty="0"/>
          </a:p>
          <a:p>
            <a:r>
              <a:rPr lang="en-US" sz="2000" dirty="0" smtClean="0"/>
              <a:t>A scaled score of 100 means your child has reached the expected standard. </a:t>
            </a:r>
          </a:p>
          <a:p>
            <a:endParaRPr lang="en-US" sz="2000" dirty="0"/>
          </a:p>
          <a:p>
            <a:r>
              <a:rPr lang="en-US" sz="2000" dirty="0" smtClean="0"/>
              <a:t>A scaled score of 110 indicates that the child is working above the expected standard and has achieved greater depth.  </a:t>
            </a:r>
          </a:p>
          <a:p>
            <a:endParaRPr lang="en-US" sz="2000" dirty="0"/>
          </a:p>
          <a:p>
            <a:r>
              <a:rPr lang="en-US" sz="2000" dirty="0" smtClean="0"/>
              <a:t>The required </a:t>
            </a:r>
            <a:r>
              <a:rPr lang="en-US" sz="2000" dirty="0" smtClean="0"/>
              <a:t>raw score </a:t>
            </a:r>
            <a:r>
              <a:rPr lang="en-US" sz="2000" dirty="0" smtClean="0"/>
              <a:t>for 2025 is not released until after the children’s results. 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99422" y="114300"/>
            <a:ext cx="33867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Reading 2024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275800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05138"/>
            <a:ext cx="10515600" cy="1325563"/>
          </a:xfrm>
        </p:spPr>
        <p:txBody>
          <a:bodyPr/>
          <a:lstStyle/>
          <a:p>
            <a:pPr algn="ctr"/>
            <a:r>
              <a:rPr lang="en-GB" u="sng" dirty="0" smtClean="0"/>
              <a:t>How to support at home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8425"/>
            <a:ext cx="10515600" cy="509543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b="1" u="sng" dirty="0" smtClean="0"/>
              <a:t>READING</a:t>
            </a:r>
          </a:p>
          <a:p>
            <a:r>
              <a:rPr lang="en-US" sz="24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Give/explain </a:t>
            </a:r>
            <a:r>
              <a:rPr lang="en-US" sz="2400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the meaning of words in context </a:t>
            </a:r>
            <a:endParaRPr lang="en-US" sz="2400" dirty="0" smtClean="0">
              <a:solidFill>
                <a:srgbClr val="7030A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Retrieve </a:t>
            </a:r>
            <a:r>
              <a:rPr lang="en-US" sz="2400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and record information/identify key details from fiction and non-fiction </a:t>
            </a:r>
            <a:endParaRPr lang="en-US" sz="2400" dirty="0" smtClean="0">
              <a:solidFill>
                <a:srgbClr val="7030A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 err="1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Summarise</a:t>
            </a:r>
            <a:r>
              <a:rPr lang="en-US" sz="24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main ideas from more than one paragraph </a:t>
            </a:r>
            <a:endParaRPr lang="en-US" sz="2400" dirty="0" smtClean="0">
              <a:solidFill>
                <a:srgbClr val="7030A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Make </a:t>
            </a:r>
            <a:r>
              <a:rPr lang="en-US" sz="2400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inferences from the text/explain and justify inferences with evidence from the text </a:t>
            </a:r>
            <a:endParaRPr lang="en-US" sz="2400" dirty="0" smtClean="0">
              <a:solidFill>
                <a:srgbClr val="7030A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Predict </a:t>
            </a:r>
            <a:r>
              <a:rPr lang="en-US" sz="2400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what might happen from details stated and implied </a:t>
            </a:r>
            <a:endParaRPr lang="en-US" sz="2400" dirty="0" smtClean="0">
              <a:solidFill>
                <a:srgbClr val="7030A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Comment on the use of vocabulary</a:t>
            </a:r>
          </a:p>
          <a:p>
            <a:r>
              <a:rPr lang="en-US" sz="24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Make links/ comparisons </a:t>
            </a:r>
            <a:r>
              <a:rPr lang="en-US" sz="2400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within the text </a:t>
            </a:r>
          </a:p>
          <a:p>
            <a:endParaRPr lang="en-GB" dirty="0" smtClean="0"/>
          </a:p>
          <a:p>
            <a:r>
              <a:rPr lang="en-GB" dirty="0" smtClean="0"/>
              <a:t>Home reading /pace</a:t>
            </a:r>
          </a:p>
          <a:p>
            <a:r>
              <a:rPr lang="en-GB" dirty="0" smtClean="0"/>
              <a:t>Reading plus</a:t>
            </a:r>
          </a:p>
          <a:p>
            <a:r>
              <a:rPr lang="en-GB" dirty="0" smtClean="0"/>
              <a:t>Reading for pleasure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0149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7278"/>
            <a:ext cx="10515600" cy="563669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000" b="1" u="sng" dirty="0" smtClean="0"/>
              <a:t>EGPS (English Grammar, Punctuation and Spelling)</a:t>
            </a:r>
          </a:p>
          <a:p>
            <a:pPr marL="0" indent="0">
              <a:buNone/>
            </a:pPr>
            <a:r>
              <a:rPr lang="en-GB" sz="2000" b="1" dirty="0" smtClean="0"/>
              <a:t>Paper 1</a:t>
            </a:r>
            <a:r>
              <a:rPr lang="en-GB" sz="2000" dirty="0" smtClean="0"/>
              <a:t> – Punctuation, grammar, vocabulary, technical rules of writing. </a:t>
            </a:r>
            <a:endParaRPr lang="en-US" sz="2000" b="1" dirty="0">
              <a:solidFill>
                <a:srgbClr val="7030A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18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Grammatical </a:t>
            </a:r>
            <a:r>
              <a:rPr lang="en-US" sz="1800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terms/word classes </a:t>
            </a:r>
          </a:p>
          <a:p>
            <a:r>
              <a:rPr lang="en-US" sz="18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Functions </a:t>
            </a:r>
            <a:r>
              <a:rPr lang="en-US" sz="1800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of sentences </a:t>
            </a:r>
          </a:p>
          <a:p>
            <a:r>
              <a:rPr lang="en-US" sz="18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Combining </a:t>
            </a:r>
            <a:r>
              <a:rPr lang="en-US" sz="1800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words, phrases and clauses </a:t>
            </a:r>
          </a:p>
          <a:p>
            <a:r>
              <a:rPr lang="en-US" sz="1800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sz="18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erb </a:t>
            </a:r>
            <a:r>
              <a:rPr lang="en-US" sz="1800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forms, tenses and consistency </a:t>
            </a:r>
          </a:p>
          <a:p>
            <a:r>
              <a:rPr lang="en-US" sz="18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Punctuation </a:t>
            </a:r>
            <a:endParaRPr lang="en-US" sz="1800" dirty="0">
              <a:solidFill>
                <a:srgbClr val="7030A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18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Vocabulary </a:t>
            </a:r>
            <a:endParaRPr lang="en-US" sz="1800" dirty="0">
              <a:solidFill>
                <a:srgbClr val="7030A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18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Standard </a:t>
            </a:r>
            <a:r>
              <a:rPr lang="en-US" sz="1800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English and formality </a:t>
            </a:r>
            <a:endParaRPr lang="en-US" sz="1800" dirty="0" smtClean="0">
              <a:solidFill>
                <a:srgbClr val="7030A0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2000" b="1" dirty="0">
              <a:solidFill>
                <a:srgbClr val="7030A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n-GB" sz="2000" b="1" dirty="0" smtClean="0"/>
              <a:t>Paper 2</a:t>
            </a:r>
            <a:r>
              <a:rPr lang="en-GB" sz="2000" dirty="0" smtClean="0"/>
              <a:t> – Spelling test. Year 5/6 word list + 3/4 word list</a:t>
            </a:r>
          </a:p>
          <a:p>
            <a:r>
              <a:rPr lang="en-GB" sz="2000" dirty="0" err="1" smtClean="0"/>
              <a:t>Studyzone</a:t>
            </a:r>
            <a:endParaRPr lang="en-GB" sz="2000" dirty="0" smtClean="0"/>
          </a:p>
          <a:p>
            <a:r>
              <a:rPr lang="en-GB" sz="2000" dirty="0" smtClean="0"/>
              <a:t>Spag.com</a:t>
            </a:r>
          </a:p>
          <a:p>
            <a:r>
              <a:rPr lang="en-GB" sz="2000" dirty="0" smtClean="0"/>
              <a:t>Oxford owl</a:t>
            </a:r>
            <a:endParaRPr lang="en-GB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-178285"/>
            <a:ext cx="10515600" cy="1325563"/>
          </a:xfrm>
        </p:spPr>
        <p:txBody>
          <a:bodyPr/>
          <a:lstStyle/>
          <a:p>
            <a:pPr algn="ctr"/>
            <a:r>
              <a:rPr lang="en-GB" u="sng" dirty="0" smtClean="0"/>
              <a:t>How to support at home 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3903971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446" y="545338"/>
            <a:ext cx="10515600" cy="5612524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GB" sz="7200" b="1" u="sng" dirty="0" smtClean="0"/>
              <a:t>Maths</a:t>
            </a:r>
          </a:p>
          <a:p>
            <a:pPr marL="0" indent="0">
              <a:buNone/>
            </a:pPr>
            <a:r>
              <a:rPr lang="en-GB" sz="7200" b="1" dirty="0" smtClean="0"/>
              <a:t>Paper 1 </a:t>
            </a:r>
            <a:r>
              <a:rPr lang="en-GB" sz="7200" dirty="0" smtClean="0"/>
              <a:t>Arithmetic – </a:t>
            </a:r>
          </a:p>
          <a:p>
            <a:r>
              <a:rPr lang="en-GB" sz="7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operations, fractions, decimals, percentages</a:t>
            </a:r>
            <a:endParaRPr lang="en-GB" sz="7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7200" b="1" dirty="0" smtClean="0"/>
          </a:p>
          <a:p>
            <a:pPr marL="0" indent="0">
              <a:buNone/>
            </a:pPr>
            <a:r>
              <a:rPr lang="en-GB" sz="7200" b="1" dirty="0" smtClean="0"/>
              <a:t>Papers 2 and 3 </a:t>
            </a:r>
            <a:r>
              <a:rPr lang="en-GB" sz="7200" dirty="0" smtClean="0"/>
              <a:t>- Reasoning</a:t>
            </a:r>
            <a:endParaRPr lang="en-GB" sz="7200" b="1" dirty="0">
              <a:solidFill>
                <a:srgbClr val="7030A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GB" sz="72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Number </a:t>
            </a:r>
            <a:r>
              <a:rPr lang="en-GB" sz="7200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and place value </a:t>
            </a:r>
            <a:endParaRPr lang="en-GB" sz="7200" dirty="0" smtClean="0">
              <a:solidFill>
                <a:srgbClr val="7030A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72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Addition</a:t>
            </a:r>
            <a:r>
              <a:rPr lang="en-US" sz="7200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, subtraction, multiplication and division (</a:t>
            </a:r>
            <a:r>
              <a:rPr lang="en-US" sz="72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calculations)</a:t>
            </a:r>
            <a:endParaRPr lang="en-GB" sz="7200" dirty="0" smtClean="0">
              <a:solidFill>
                <a:srgbClr val="7030A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72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Geometry </a:t>
            </a:r>
            <a:r>
              <a:rPr lang="en-US" sz="7200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– properties of shapes </a:t>
            </a:r>
            <a:endParaRPr lang="en-US" sz="7200" dirty="0" smtClean="0">
              <a:solidFill>
                <a:srgbClr val="7030A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72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Geometry </a:t>
            </a:r>
            <a:r>
              <a:rPr lang="en-US" sz="7200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– position and direction </a:t>
            </a:r>
            <a:endParaRPr lang="en-US" sz="7200" dirty="0" smtClean="0">
              <a:solidFill>
                <a:srgbClr val="7030A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72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Statistics </a:t>
            </a:r>
          </a:p>
          <a:p>
            <a:r>
              <a:rPr lang="en-US" sz="72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Measurement</a:t>
            </a:r>
          </a:p>
          <a:p>
            <a:r>
              <a:rPr lang="en-US" sz="72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Algebra</a:t>
            </a:r>
          </a:p>
          <a:p>
            <a:r>
              <a:rPr lang="en-US" sz="72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Ratio </a:t>
            </a:r>
            <a:r>
              <a:rPr lang="en-US" sz="7200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and </a:t>
            </a:r>
            <a:r>
              <a:rPr lang="en-US" sz="72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proportion</a:t>
            </a:r>
          </a:p>
          <a:p>
            <a:r>
              <a:rPr lang="en-US" sz="72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Fractions</a:t>
            </a:r>
            <a:r>
              <a:rPr lang="en-US" sz="7200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, decimals and </a:t>
            </a:r>
            <a:r>
              <a:rPr lang="en-US" sz="72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percentages</a:t>
            </a:r>
            <a:endParaRPr lang="en-US" sz="7200" dirty="0">
              <a:solidFill>
                <a:srgbClr val="7030A0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GB" sz="7200" b="1" u="sng" dirty="0" smtClean="0"/>
          </a:p>
          <a:p>
            <a:r>
              <a:rPr lang="en-GB" sz="7200" dirty="0" smtClean="0"/>
              <a:t>Times table rock stars</a:t>
            </a:r>
          </a:p>
          <a:p>
            <a:r>
              <a:rPr lang="en-GB" sz="7200" dirty="0" smtClean="0"/>
              <a:t>Homework</a:t>
            </a:r>
          </a:p>
          <a:p>
            <a:r>
              <a:rPr lang="en-GB" sz="7200" dirty="0"/>
              <a:t>H</a:t>
            </a:r>
            <a:r>
              <a:rPr lang="en-GB" sz="7200" dirty="0" smtClean="0"/>
              <a:t>it the button</a:t>
            </a:r>
          </a:p>
          <a:p>
            <a:r>
              <a:rPr lang="en-GB" sz="7200" dirty="0" smtClean="0"/>
              <a:t>Intervention groups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72730" y="-37963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u="sng" dirty="0" smtClean="0"/>
              <a:t>How to support at home</a:t>
            </a:r>
            <a:endParaRPr lang="en-GB" u="sng" dirty="0"/>
          </a:p>
        </p:txBody>
      </p:sp>
      <p:sp>
        <p:nvSpPr>
          <p:cNvPr id="2" name="Rectangle 1"/>
          <p:cNvSpPr/>
          <p:nvPr/>
        </p:nvSpPr>
        <p:spPr>
          <a:xfrm>
            <a:off x="9141221" y="1472568"/>
            <a:ext cx="24471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Fluency</a:t>
            </a:r>
          </a:p>
          <a:p>
            <a:r>
              <a:rPr lang="en-GB" sz="2000" b="1" dirty="0">
                <a:solidFill>
                  <a:srgbClr val="FF0000"/>
                </a:solidFill>
              </a:rPr>
              <a:t>Problem solving</a:t>
            </a:r>
          </a:p>
          <a:p>
            <a:r>
              <a:rPr lang="en-GB" sz="2000" b="1" dirty="0">
                <a:solidFill>
                  <a:srgbClr val="FF0000"/>
                </a:solidFill>
              </a:rPr>
              <a:t>Reasoning</a:t>
            </a:r>
          </a:p>
        </p:txBody>
      </p:sp>
    </p:spTree>
    <p:extLst>
      <p:ext uri="{BB962C8B-B14F-4D97-AF65-F5344CB8AC3E}">
        <p14:creationId xmlns:p14="http://schemas.microsoft.com/office/powerpoint/2010/main" val="814888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37896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u="sng" dirty="0" smtClean="0"/>
              <a:t>How to support at home</a:t>
            </a:r>
            <a:endParaRPr lang="en-GB" u="sng" dirty="0"/>
          </a:p>
        </p:txBody>
      </p:sp>
      <p:pic>
        <p:nvPicPr>
          <p:cNvPr id="1026" name="Picture 2" descr="Related 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158" y="1325563"/>
            <a:ext cx="3887391" cy="518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426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72730" y="426720"/>
            <a:ext cx="10515600" cy="519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u="sng" dirty="0" smtClean="0"/>
              <a:t>How to support at home</a:t>
            </a:r>
            <a:endParaRPr lang="en-GB" u="sng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26" y="1022654"/>
            <a:ext cx="2747272" cy="55876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626" y="1125384"/>
            <a:ext cx="3334834" cy="398350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776" y="1022654"/>
            <a:ext cx="3840813" cy="1364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707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1793</TotalTime>
  <Words>419</Words>
  <Application>Microsoft Office PowerPoint</Application>
  <PresentationFormat>Widescreen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Dates</vt:lpstr>
      <vt:lpstr>Additional arrangements </vt:lpstr>
      <vt:lpstr>Results</vt:lpstr>
      <vt:lpstr>How to support at home</vt:lpstr>
      <vt:lpstr>How to support at home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https://www.gov.uk/government/publications/key-stage-1-and-2-national-curriculum-tests-information-for-parents</dc:title>
  <dc:creator>Gemma Watson</dc:creator>
  <cp:lastModifiedBy>Gemma Watson</cp:lastModifiedBy>
  <cp:revision>27</cp:revision>
  <dcterms:created xsi:type="dcterms:W3CDTF">2018-12-03T15:47:05Z</dcterms:created>
  <dcterms:modified xsi:type="dcterms:W3CDTF">2025-03-05T15:42:41Z</dcterms:modified>
</cp:coreProperties>
</file>